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39" autoAdjust="0"/>
  </p:normalViewPr>
  <p:slideViewPr>
    <p:cSldViewPr snapToGrid="0" snapToObjects="1" showGuides="1">
      <p:cViewPr>
        <p:scale>
          <a:sx n="100" d="100"/>
          <a:sy n="100" d="100"/>
        </p:scale>
        <p:origin x="-1192" y="300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401478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349441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174509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428453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49C80-679F-2E48-BC98-FB000DF14B58}" type="datetimeFigureOut">
              <a:rPr lang="en-US" smtClean="0"/>
              <a:t>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1401604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449C80-679F-2E48-BC98-FB000DF14B58}" type="datetimeFigureOut">
              <a:rPr lang="en-US" smtClean="0"/>
              <a:t>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369904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449C80-679F-2E48-BC98-FB000DF14B58}" type="datetimeFigureOut">
              <a:rPr lang="en-US" smtClean="0"/>
              <a:t>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98087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449C80-679F-2E48-BC98-FB000DF14B58}" type="datetimeFigureOut">
              <a:rPr lang="en-US" smtClean="0"/>
              <a:t>2/8/16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35006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49C80-679F-2E48-BC98-FB000DF14B58}" type="datetimeFigureOut">
              <a:rPr lang="en-US" smtClean="0"/>
              <a:t>2/8/16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315107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49C80-679F-2E48-BC98-FB000DF14B58}" type="datetimeFigureOut">
              <a:rPr lang="en-US" smtClean="0"/>
              <a:t>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114543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49C80-679F-2E48-BC98-FB000DF14B58}" type="datetimeFigureOut">
              <a:rPr lang="en-US" smtClean="0"/>
              <a:t>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2A6318-40DC-8E4A-AC4F-99856CF7A1C9}" type="slidenum">
              <a:rPr lang="en-US" smtClean="0"/>
              <a:t>‹#›</a:t>
            </a:fld>
            <a:endParaRPr lang="en-US" dirty="0"/>
          </a:p>
        </p:txBody>
      </p:sp>
    </p:spTree>
    <p:extLst>
      <p:ext uri="{BB962C8B-B14F-4D97-AF65-F5344CB8AC3E}">
        <p14:creationId xmlns:p14="http://schemas.microsoft.com/office/powerpoint/2010/main" val="8759311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C449C80-679F-2E48-BC98-FB000DF14B58}" type="datetimeFigureOut">
              <a:rPr lang="en-US" smtClean="0"/>
              <a:t>2/8/16</a:t>
            </a:fld>
            <a:endParaRPr lang="en-US" dirty="0"/>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BF2A6318-40DC-8E4A-AC4F-99856CF7A1C9}" type="slidenum">
              <a:rPr lang="en-US" smtClean="0"/>
              <a:t>‹#›</a:t>
            </a:fld>
            <a:endParaRPr lang="en-US" dirty="0"/>
          </a:p>
        </p:txBody>
      </p:sp>
    </p:spTree>
    <p:extLst>
      <p:ext uri="{BB962C8B-B14F-4D97-AF65-F5344CB8AC3E}">
        <p14:creationId xmlns:p14="http://schemas.microsoft.com/office/powerpoint/2010/main" val="316768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70438" cy="10058400"/>
          </a:xfrm>
          <a:prstGeom prst="rect">
            <a:avLst/>
          </a:prstGeom>
        </p:spPr>
      </p:pic>
      <p:sp>
        <p:nvSpPr>
          <p:cNvPr id="5" name="TextBox 4"/>
          <p:cNvSpPr txBox="1"/>
          <p:nvPr/>
        </p:nvSpPr>
        <p:spPr>
          <a:xfrm>
            <a:off x="431801" y="33238"/>
            <a:ext cx="2851386" cy="1954381"/>
          </a:xfrm>
          <a:prstGeom prst="rect">
            <a:avLst/>
          </a:prstGeom>
          <a:noFill/>
        </p:spPr>
        <p:txBody>
          <a:bodyPr wrap="square" rtlCol="0">
            <a:spAutoFit/>
          </a:bodyPr>
          <a:lstStyle/>
          <a:p>
            <a:pPr algn="ctr"/>
            <a:endParaRPr lang="en-US" sz="2000" dirty="0" smtClean="0">
              <a:latin typeface="Pea KT Polkie Dot"/>
              <a:cs typeface="Pea KT Polkie Dot"/>
            </a:endParaRPr>
          </a:p>
          <a:p>
            <a:pPr algn="ctr"/>
            <a:r>
              <a:rPr lang="en-US" sz="2500" dirty="0" smtClean="0">
                <a:latin typeface="BOSSHOLE"/>
                <a:cs typeface="BOSSHOLE"/>
              </a:rPr>
              <a:t>Ambitious Otters </a:t>
            </a:r>
          </a:p>
          <a:p>
            <a:pPr algn="ctr"/>
            <a:r>
              <a:rPr lang="en-US" sz="2500" dirty="0">
                <a:latin typeface="BOSSHOLE"/>
                <a:cs typeface="BOSSHOLE"/>
              </a:rPr>
              <a:t>N</a:t>
            </a:r>
            <a:r>
              <a:rPr lang="en-US" sz="2500" dirty="0" smtClean="0">
                <a:latin typeface="BOSSHOLE"/>
                <a:cs typeface="BOSSHOLE"/>
              </a:rPr>
              <a:t>ewsletter</a:t>
            </a:r>
          </a:p>
          <a:p>
            <a:pPr algn="ctr"/>
            <a:endParaRPr lang="en-US" sz="1300" dirty="0" smtClean="0">
              <a:latin typeface="BOSSHOLE"/>
              <a:cs typeface="BOSSHOLE"/>
            </a:endParaRPr>
          </a:p>
          <a:p>
            <a:pPr algn="ctr"/>
            <a:r>
              <a:rPr lang="en-US" sz="1300" dirty="0" smtClean="0">
                <a:latin typeface="BOSSHOLE"/>
                <a:cs typeface="BOSSHOLE"/>
              </a:rPr>
              <a:t>Week of: 2/1/16</a:t>
            </a:r>
            <a:endParaRPr lang="en-US" sz="1300" dirty="0">
              <a:latin typeface="BOSSHOLE"/>
              <a:cs typeface="BOSSHOLE"/>
            </a:endParaRPr>
          </a:p>
        </p:txBody>
      </p:sp>
      <p:sp>
        <p:nvSpPr>
          <p:cNvPr id="6" name="TextBox 5"/>
          <p:cNvSpPr txBox="1"/>
          <p:nvPr/>
        </p:nvSpPr>
        <p:spPr>
          <a:xfrm>
            <a:off x="431800" y="2438498"/>
            <a:ext cx="3149599" cy="3631763"/>
          </a:xfrm>
          <a:prstGeom prst="rect">
            <a:avLst/>
          </a:prstGeom>
          <a:noFill/>
        </p:spPr>
        <p:txBody>
          <a:bodyPr wrap="square" rtlCol="0">
            <a:spAutoFit/>
          </a:bodyPr>
          <a:lstStyle/>
          <a:p>
            <a:pPr algn="ctr"/>
            <a:r>
              <a:rPr lang="en-US" sz="2500" b="1" dirty="0">
                <a:latin typeface="BOSSHOLE"/>
                <a:cs typeface="BOSSHOLE"/>
              </a:rPr>
              <a:t>In Reading…</a:t>
            </a:r>
          </a:p>
          <a:p>
            <a:pPr algn="ctr"/>
            <a:endParaRPr lang="en-US" sz="1300" u="sng" dirty="0">
              <a:latin typeface="My Own Topher"/>
              <a:cs typeface="My Own Topher"/>
            </a:endParaRPr>
          </a:p>
          <a:p>
            <a:r>
              <a:rPr lang="en-US" sz="1200" u="sng" dirty="0">
                <a:latin typeface="Boring Showers"/>
                <a:cs typeface="Boring Showers"/>
              </a:rPr>
              <a:t>Learning Goal</a:t>
            </a:r>
            <a:r>
              <a:rPr lang="en-US" sz="1200" dirty="0">
                <a:latin typeface="Boring Showers"/>
                <a:cs typeface="Boring Showers"/>
              </a:rPr>
              <a:t>: </a:t>
            </a:r>
            <a:r>
              <a:rPr lang="en-US" sz="1200" dirty="0" smtClean="0">
                <a:latin typeface="Boring Showers"/>
                <a:cs typeface="Boring Showers"/>
              </a:rPr>
              <a:t>I can compare and contrast two characters in two different stories. </a:t>
            </a:r>
          </a:p>
          <a:p>
            <a:pPr algn="ctr"/>
            <a:endParaRPr lang="en-US" sz="1200" dirty="0" smtClean="0">
              <a:latin typeface="Boring Showers"/>
              <a:cs typeface="Boring Showers"/>
            </a:endParaRPr>
          </a:p>
          <a:p>
            <a:pPr algn="ctr"/>
            <a:r>
              <a:rPr lang="en-US" sz="1200" dirty="0" smtClean="0">
                <a:latin typeface="Boring Showers"/>
                <a:cs typeface="Boring Showers"/>
              </a:rPr>
              <a:t>Students need to find similarities and differences with two characters from two separate stories. They are encouraged to go back into the text and find examples in the book to support what they are saying. </a:t>
            </a:r>
            <a:endParaRPr lang="en-US" sz="1200" dirty="0">
              <a:latin typeface="Boring Showers"/>
              <a:cs typeface="Boring Showers"/>
            </a:endParaRPr>
          </a:p>
          <a:p>
            <a:pPr algn="ctr"/>
            <a:endParaRPr lang="en-US" sz="1200" u="sng" dirty="0" smtClean="0">
              <a:latin typeface="Boring Showers"/>
              <a:cs typeface="Boring Showers"/>
            </a:endParaRPr>
          </a:p>
          <a:p>
            <a:pPr algn="ctr"/>
            <a:r>
              <a:rPr lang="en-US" sz="1200" u="sng" dirty="0" smtClean="0">
                <a:latin typeface="Boring Showers"/>
                <a:cs typeface="Boring Showers"/>
              </a:rPr>
              <a:t>Phonics Skills: </a:t>
            </a:r>
            <a:r>
              <a:rPr lang="en-US" sz="1200" dirty="0" smtClean="0">
                <a:latin typeface="Boring Showers"/>
                <a:cs typeface="Boring Showers"/>
              </a:rPr>
              <a:t> oa and ow </a:t>
            </a:r>
          </a:p>
          <a:p>
            <a:pPr algn="ctr"/>
            <a:r>
              <a:rPr lang="en-US" sz="1200" dirty="0" smtClean="0">
                <a:latin typeface="Boring Showers"/>
                <a:cs typeface="Boring Showers"/>
              </a:rPr>
              <a:t>Examples: boat, goat, slow, crow</a:t>
            </a:r>
          </a:p>
          <a:p>
            <a:pPr algn="ctr"/>
            <a:endParaRPr lang="en-US" sz="1200" u="sng" dirty="0" smtClean="0">
              <a:latin typeface="Boring Showers"/>
              <a:cs typeface="Boring Showers"/>
            </a:endParaRPr>
          </a:p>
          <a:p>
            <a:pPr algn="ctr"/>
            <a:r>
              <a:rPr lang="en-US" sz="1200" u="sng" dirty="0" smtClean="0">
                <a:latin typeface="Boring Showers"/>
                <a:cs typeface="Boring Showers"/>
              </a:rPr>
              <a:t>Power Words</a:t>
            </a:r>
            <a:r>
              <a:rPr lang="en-US" sz="1200" dirty="0" smtClean="0">
                <a:latin typeface="Boring Showers"/>
                <a:cs typeface="Boring Showers"/>
              </a:rPr>
              <a:t>: much, myself, never, night, old</a:t>
            </a:r>
          </a:p>
        </p:txBody>
      </p:sp>
      <p:sp>
        <p:nvSpPr>
          <p:cNvPr id="7" name="TextBox 6"/>
          <p:cNvSpPr txBox="1"/>
          <p:nvPr/>
        </p:nvSpPr>
        <p:spPr>
          <a:xfrm>
            <a:off x="4038600" y="4869934"/>
            <a:ext cx="3390899" cy="2123658"/>
          </a:xfrm>
          <a:prstGeom prst="rect">
            <a:avLst/>
          </a:prstGeom>
          <a:noFill/>
        </p:spPr>
        <p:txBody>
          <a:bodyPr wrap="square" rtlCol="0">
            <a:spAutoFit/>
          </a:bodyPr>
          <a:lstStyle/>
          <a:p>
            <a:pPr algn="ctr"/>
            <a:r>
              <a:rPr lang="en-US" sz="2000" b="1" dirty="0" smtClean="0">
                <a:latin typeface="BOSSHOLE"/>
                <a:cs typeface="BOSSHOLE"/>
              </a:rPr>
              <a:t>In Math…</a:t>
            </a:r>
          </a:p>
          <a:p>
            <a:pPr algn="ctr"/>
            <a:endParaRPr lang="en-US" sz="1100" dirty="0">
              <a:latin typeface="BOSSHOLE"/>
              <a:cs typeface="BOSSHOLE"/>
            </a:endParaRPr>
          </a:p>
          <a:p>
            <a:pPr algn="ctr"/>
            <a:r>
              <a:rPr lang="en-US" sz="1000" u="sng" dirty="0" smtClean="0">
                <a:latin typeface="BOSSHOLE"/>
                <a:cs typeface="BOSSHOLE"/>
              </a:rPr>
              <a:t>Learning Goal</a:t>
            </a:r>
            <a:r>
              <a:rPr lang="en-US" sz="1000" dirty="0" smtClean="0">
                <a:latin typeface="BOSSHOLE"/>
                <a:cs typeface="BOSSHOLE"/>
              </a:rPr>
              <a:t>: I Can add different combinations of coins</a:t>
            </a:r>
          </a:p>
          <a:p>
            <a:pPr algn="ctr"/>
            <a:endParaRPr lang="en-US" sz="1000" dirty="0">
              <a:latin typeface="BOSSHOLE"/>
              <a:cs typeface="BOSSHOLE"/>
            </a:endParaRPr>
          </a:p>
          <a:p>
            <a:pPr algn="ctr"/>
            <a:r>
              <a:rPr lang="en-US" sz="1000" dirty="0" smtClean="0">
                <a:latin typeface="BOSSHOLE"/>
                <a:cs typeface="BOSSHOLE"/>
              </a:rPr>
              <a:t>Students will need to be able to tell how many pennies, dimes, nickels, and quarters it takes to make a dollar. Also, they need to add different combinations of dimes and pennies to make a dollar (thinking of it as tens and ones)</a:t>
            </a:r>
            <a:r>
              <a:rPr lang="en-US" sz="1100" dirty="0" smtClean="0">
                <a:latin typeface="BOSSHOLE"/>
                <a:cs typeface="BOSSHOLE"/>
              </a:rPr>
              <a:t>.</a:t>
            </a:r>
          </a:p>
        </p:txBody>
      </p:sp>
      <p:sp>
        <p:nvSpPr>
          <p:cNvPr id="8" name="TextBox 7"/>
          <p:cNvSpPr txBox="1"/>
          <p:nvPr/>
        </p:nvSpPr>
        <p:spPr>
          <a:xfrm>
            <a:off x="685800" y="7034792"/>
            <a:ext cx="2730500" cy="1785104"/>
          </a:xfrm>
          <a:prstGeom prst="rect">
            <a:avLst/>
          </a:prstGeom>
          <a:noFill/>
        </p:spPr>
        <p:txBody>
          <a:bodyPr wrap="square" rtlCol="0">
            <a:spAutoFit/>
          </a:bodyPr>
          <a:lstStyle/>
          <a:p>
            <a:pPr algn="ctr"/>
            <a:r>
              <a:rPr lang="en-US" sz="2000" b="1" dirty="0" smtClean="0">
                <a:latin typeface="BOSSHOLE"/>
                <a:cs typeface="BOSSHOLE"/>
              </a:rPr>
              <a:t>In Writing…</a:t>
            </a:r>
          </a:p>
          <a:p>
            <a:pPr algn="ctr"/>
            <a:endParaRPr lang="en-US" sz="2000" b="1" dirty="0">
              <a:latin typeface="BOSSHOLE"/>
              <a:cs typeface="BOSSHOLE"/>
            </a:endParaRPr>
          </a:p>
          <a:p>
            <a:pPr algn="ctr"/>
            <a:r>
              <a:rPr lang="en-US" sz="1000" u="sng" dirty="0" smtClean="0">
                <a:latin typeface="BOSSHOLE"/>
                <a:cs typeface="BOSSHOLE"/>
              </a:rPr>
              <a:t>Learning Goal</a:t>
            </a:r>
            <a:r>
              <a:rPr lang="en-US" sz="1000" dirty="0" smtClean="0">
                <a:latin typeface="BOSSHOLE"/>
                <a:cs typeface="BOSSHOLE"/>
              </a:rPr>
              <a:t>: I can write a narrative piece using details in sequence. </a:t>
            </a:r>
          </a:p>
          <a:p>
            <a:pPr algn="ctr"/>
            <a:endParaRPr lang="en-US" sz="1000" dirty="0" smtClean="0">
              <a:latin typeface="BOSSHOLE"/>
              <a:cs typeface="BOSSHOLE"/>
            </a:endParaRPr>
          </a:p>
          <a:p>
            <a:pPr algn="ctr"/>
            <a:r>
              <a:rPr lang="en-US" sz="1000" dirty="0" smtClean="0">
                <a:latin typeface="BOSSHOLE"/>
                <a:cs typeface="BOSSHOLE"/>
              </a:rPr>
              <a:t>Students will be writing a piece in sequence about a personal experience.</a:t>
            </a:r>
            <a:endParaRPr lang="en-US" sz="1000" dirty="0" smtClean="0">
              <a:latin typeface="BOSSHOLE"/>
              <a:cs typeface="BOSSHOLE"/>
            </a:endParaRPr>
          </a:p>
        </p:txBody>
      </p:sp>
      <p:sp>
        <p:nvSpPr>
          <p:cNvPr id="9" name="TextBox 8"/>
          <p:cNvSpPr txBox="1"/>
          <p:nvPr/>
        </p:nvSpPr>
        <p:spPr>
          <a:xfrm>
            <a:off x="4038600" y="7215357"/>
            <a:ext cx="3390899" cy="369332"/>
          </a:xfrm>
          <a:prstGeom prst="rect">
            <a:avLst/>
          </a:prstGeom>
          <a:noFill/>
        </p:spPr>
        <p:txBody>
          <a:bodyPr wrap="square" rtlCol="0">
            <a:spAutoFit/>
          </a:bodyPr>
          <a:lstStyle/>
          <a:p>
            <a:pPr algn="ctr"/>
            <a:endParaRPr lang="en-US" dirty="0">
              <a:latin typeface="Noteworthy Light"/>
              <a:cs typeface="Noteworthy Light"/>
            </a:endParaRPr>
          </a:p>
        </p:txBody>
      </p:sp>
      <p:sp>
        <p:nvSpPr>
          <p:cNvPr id="10" name="TextBox 9"/>
          <p:cNvSpPr txBox="1"/>
          <p:nvPr/>
        </p:nvSpPr>
        <p:spPr>
          <a:xfrm>
            <a:off x="3924300" y="7034792"/>
            <a:ext cx="3606800" cy="3293209"/>
          </a:xfrm>
          <a:prstGeom prst="rect">
            <a:avLst/>
          </a:prstGeom>
          <a:noFill/>
        </p:spPr>
        <p:txBody>
          <a:bodyPr wrap="square" rtlCol="0">
            <a:spAutoFit/>
          </a:bodyPr>
          <a:lstStyle/>
          <a:p>
            <a:pPr algn="ctr"/>
            <a:endParaRPr lang="en-US" sz="1000" b="1" dirty="0" smtClean="0">
              <a:latin typeface="BOSSHOLE"/>
              <a:cs typeface="BOSSHOLE"/>
            </a:endParaRPr>
          </a:p>
          <a:p>
            <a:pPr algn="ctr"/>
            <a:r>
              <a:rPr lang="en-US" sz="1200" b="1" dirty="0" smtClean="0">
                <a:latin typeface="BOSSHOLE"/>
                <a:cs typeface="BOSSHOLE"/>
              </a:rPr>
              <a:t>In Science…</a:t>
            </a:r>
            <a:endParaRPr lang="en-US" sz="1200" b="1" dirty="0">
              <a:latin typeface="BOSSHOLE"/>
              <a:cs typeface="BOSSHOLE"/>
            </a:endParaRPr>
          </a:p>
          <a:p>
            <a:pPr algn="ctr"/>
            <a:endParaRPr lang="en-US" sz="800" u="sng" dirty="0" smtClean="0">
              <a:latin typeface="BOSSHOLE"/>
              <a:cs typeface="BOSSHOLE"/>
            </a:endParaRPr>
          </a:p>
          <a:p>
            <a:pPr algn="ctr"/>
            <a:r>
              <a:rPr lang="en-US" sz="800" u="sng" dirty="0">
                <a:latin typeface="BOSSHOLE"/>
                <a:cs typeface="BOSSHOLE"/>
              </a:rPr>
              <a:t>Learning Goal:</a:t>
            </a:r>
            <a:r>
              <a:rPr lang="en-US" sz="800" dirty="0">
                <a:latin typeface="BOSSHOLE"/>
                <a:cs typeface="BOSSHOLE"/>
              </a:rPr>
              <a:t> I can tell the helpful and harmful attributes of the sun.</a:t>
            </a:r>
          </a:p>
          <a:p>
            <a:pPr algn="ctr"/>
            <a:endParaRPr lang="en-US" sz="800" dirty="0" smtClean="0">
              <a:latin typeface="BOSSHOLE"/>
              <a:cs typeface="BOSSHOLE"/>
            </a:endParaRPr>
          </a:p>
          <a:p>
            <a:pPr algn="ctr"/>
            <a:r>
              <a:rPr lang="en-US" sz="800" dirty="0" smtClean="0">
                <a:latin typeface="BOSSHOLE"/>
                <a:cs typeface="BOSSHOLE"/>
              </a:rPr>
              <a:t>Students </a:t>
            </a:r>
            <a:r>
              <a:rPr lang="en-US" sz="800" dirty="0">
                <a:latin typeface="BOSSHOLE"/>
                <a:cs typeface="BOSSHOLE"/>
              </a:rPr>
              <a:t>will learn how the sun helps us here on Earth and how it can also</a:t>
            </a:r>
          </a:p>
          <a:p>
            <a:pPr algn="ctr"/>
            <a:r>
              <a:rPr lang="en-US" sz="800" dirty="0">
                <a:latin typeface="BOSSHOLE"/>
                <a:cs typeface="BOSSHOLE"/>
              </a:rPr>
              <a:t>Cause harm</a:t>
            </a:r>
            <a:r>
              <a:rPr lang="en-US" sz="800" dirty="0" smtClean="0">
                <a:latin typeface="BOSSHOLE"/>
                <a:cs typeface="BOSSHOLE"/>
              </a:rPr>
              <a:t>. </a:t>
            </a:r>
            <a:endParaRPr lang="en-US" sz="800" dirty="0">
              <a:latin typeface="BOSSHOLE"/>
              <a:cs typeface="BOSSHOLE"/>
            </a:endParaRPr>
          </a:p>
          <a:p>
            <a:pPr algn="ctr"/>
            <a:r>
              <a:rPr lang="en-US" sz="800" dirty="0" smtClean="0">
                <a:latin typeface="BOSSHOLE"/>
                <a:cs typeface="BOSSHOLE"/>
              </a:rPr>
              <a:t>Example (the sun gives light and energy to us. But it can also burn and overheat</a:t>
            </a:r>
            <a:r>
              <a:rPr lang="en-US" sz="900" dirty="0" smtClean="0">
                <a:latin typeface="BOSSHOLE"/>
                <a:cs typeface="BOSSHOLE"/>
              </a:rPr>
              <a:t>)</a:t>
            </a:r>
            <a:endParaRPr lang="en-US" sz="900" dirty="0">
              <a:latin typeface="Pea Jane"/>
              <a:cs typeface="Pea Jane"/>
            </a:endParaRPr>
          </a:p>
          <a:p>
            <a:pPr algn="ctr"/>
            <a:endParaRPr lang="en-US" sz="1200" b="1" dirty="0" smtClean="0">
              <a:latin typeface="BOSSHOLE"/>
              <a:cs typeface="BOSSHOLE"/>
            </a:endParaRPr>
          </a:p>
          <a:p>
            <a:pPr algn="ctr"/>
            <a:r>
              <a:rPr lang="en-US" sz="1200" b="1" dirty="0" smtClean="0">
                <a:latin typeface="BOSSHOLE"/>
                <a:cs typeface="BOSSHOLE"/>
              </a:rPr>
              <a:t>In Social </a:t>
            </a:r>
            <a:r>
              <a:rPr lang="en-US" sz="1200" b="1" dirty="0">
                <a:latin typeface="BOSSHOLE"/>
                <a:cs typeface="BOSSHOLE"/>
              </a:rPr>
              <a:t>Studies</a:t>
            </a:r>
            <a:r>
              <a:rPr lang="en-US" sz="1200" b="1" dirty="0" smtClean="0">
                <a:latin typeface="BOSSHOLE"/>
                <a:cs typeface="BOSSHOLE"/>
              </a:rPr>
              <a:t>…</a:t>
            </a:r>
            <a:endParaRPr lang="en-US" sz="1200" b="1" dirty="0">
              <a:latin typeface="BOSSHOLE"/>
              <a:cs typeface="BOSSHOLE"/>
            </a:endParaRPr>
          </a:p>
          <a:p>
            <a:pPr algn="ctr"/>
            <a:endParaRPr lang="en-US" sz="1100" u="sng" dirty="0">
              <a:latin typeface="BOSSHOLE"/>
              <a:cs typeface="BOSSHOLE"/>
            </a:endParaRPr>
          </a:p>
          <a:p>
            <a:pPr algn="ctr"/>
            <a:r>
              <a:rPr lang="en-US" sz="800" u="sng" dirty="0" smtClean="0">
                <a:latin typeface="BOSSHOLE"/>
                <a:cs typeface="BOSSHOLE"/>
              </a:rPr>
              <a:t>Learning </a:t>
            </a:r>
            <a:r>
              <a:rPr lang="en-US" sz="800" u="sng" dirty="0">
                <a:latin typeface="BOSSHOLE"/>
                <a:cs typeface="BOSSHOLE"/>
              </a:rPr>
              <a:t>Goal:</a:t>
            </a:r>
            <a:r>
              <a:rPr lang="en-US" sz="800" dirty="0">
                <a:latin typeface="BOSSHOLE"/>
                <a:cs typeface="BOSSHOLE"/>
              </a:rPr>
              <a:t> </a:t>
            </a:r>
            <a:r>
              <a:rPr lang="en-US" sz="800" dirty="0" smtClean="0">
                <a:latin typeface="BOSSHOLE"/>
                <a:cs typeface="BOSSHOLE"/>
              </a:rPr>
              <a:t>I can tell what a Timeline is and what it represents.</a:t>
            </a:r>
          </a:p>
          <a:p>
            <a:pPr algn="ctr"/>
            <a:endParaRPr lang="en-US" sz="800" dirty="0" smtClean="0">
              <a:latin typeface="BOSSHOLE"/>
              <a:cs typeface="BOSSHOLE"/>
            </a:endParaRPr>
          </a:p>
          <a:p>
            <a:pPr algn="ctr"/>
            <a:r>
              <a:rPr lang="en-US" sz="800" dirty="0" smtClean="0">
                <a:latin typeface="BOSSHOLE"/>
                <a:cs typeface="BOSSHOLE"/>
              </a:rPr>
              <a:t>Students will put events in sequence on a timeline and understand why it is </a:t>
            </a:r>
          </a:p>
          <a:p>
            <a:pPr algn="ctr"/>
            <a:r>
              <a:rPr lang="en-US" sz="800" dirty="0" smtClean="0">
                <a:latin typeface="BOSSHOLE"/>
                <a:cs typeface="BOSSHOLE"/>
              </a:rPr>
              <a:t>important.</a:t>
            </a:r>
            <a:endParaRPr lang="en-US" sz="800" dirty="0" smtClean="0">
              <a:latin typeface="Pea Jane"/>
              <a:cs typeface="Pea Jane"/>
            </a:endParaRPr>
          </a:p>
          <a:p>
            <a:pPr algn="ctr"/>
            <a:endParaRPr lang="en-US" sz="1500" dirty="0">
              <a:latin typeface="Noteworthy Light"/>
              <a:cs typeface="Noteworthy Light"/>
            </a:endParaRPr>
          </a:p>
          <a:p>
            <a:pPr algn="ctr"/>
            <a:r>
              <a:rPr lang="en-US" sz="1500" dirty="0" smtClean="0">
                <a:latin typeface="Noteworthy Light"/>
                <a:cs typeface="Noteworthy Light"/>
              </a:rPr>
              <a:t>. </a:t>
            </a:r>
            <a:endParaRPr lang="en-US" sz="1500" dirty="0">
              <a:latin typeface="Noteworthy Light"/>
              <a:cs typeface="Noteworthy Light"/>
            </a:endParaRPr>
          </a:p>
        </p:txBody>
      </p:sp>
      <p:sp>
        <p:nvSpPr>
          <p:cNvPr id="2" name="TextBox 1"/>
          <p:cNvSpPr txBox="1"/>
          <p:nvPr/>
        </p:nvSpPr>
        <p:spPr>
          <a:xfrm>
            <a:off x="4381341" y="287238"/>
            <a:ext cx="2806858" cy="3647153"/>
          </a:xfrm>
          <a:prstGeom prst="rect">
            <a:avLst/>
          </a:prstGeom>
          <a:noFill/>
        </p:spPr>
        <p:txBody>
          <a:bodyPr wrap="square" rtlCol="0">
            <a:spAutoFit/>
          </a:bodyPr>
          <a:lstStyle/>
          <a:p>
            <a:pPr algn="ctr"/>
            <a:endParaRPr lang="en-US" sz="1000" dirty="0" smtClean="0">
              <a:latin typeface="My Own Topher"/>
              <a:cs typeface="My Own Topher"/>
            </a:endParaRPr>
          </a:p>
          <a:p>
            <a:pPr algn="ctr"/>
            <a:endParaRPr lang="en-US" sz="1000" dirty="0">
              <a:latin typeface="My Own Topher"/>
              <a:cs typeface="My Own Topher"/>
            </a:endParaRPr>
          </a:p>
          <a:p>
            <a:pPr algn="ctr"/>
            <a:r>
              <a:rPr lang="en-US" sz="1300" dirty="0" smtClean="0">
                <a:latin typeface="BOSSHOLE"/>
                <a:cs typeface="BOSSHOLE"/>
              </a:rPr>
              <a:t>Important Dates:</a:t>
            </a:r>
            <a:r>
              <a:rPr lang="en-US" sz="1300" dirty="0" smtClean="0">
                <a:latin typeface="BOSSHOLE"/>
                <a:cs typeface="BOSSHOLE"/>
                <a:sym typeface="Wingdings"/>
              </a:rPr>
              <a:t>. </a:t>
            </a:r>
            <a:endParaRPr lang="en-US" sz="1300" dirty="0">
              <a:latin typeface="BOSSHOLE"/>
              <a:cs typeface="BOSSHOLE"/>
              <a:sym typeface="Wingdings"/>
            </a:endParaRPr>
          </a:p>
          <a:p>
            <a:endParaRPr lang="en-US" sz="900" dirty="0" smtClean="0">
              <a:latin typeface="BOSSHOLE"/>
              <a:cs typeface="BOSSHOLE"/>
              <a:sym typeface="Wingdings"/>
            </a:endParaRPr>
          </a:p>
          <a:p>
            <a:pPr marL="171450" indent="-171450" algn="ctr">
              <a:buFontTx/>
              <a:buChar char="•"/>
            </a:pPr>
            <a:endParaRPr lang="en-US" sz="900" dirty="0">
              <a:latin typeface="BOSSHOLE"/>
              <a:cs typeface="BOSSHOLE"/>
              <a:sym typeface="Wingdings"/>
            </a:endParaRPr>
          </a:p>
          <a:p>
            <a:pPr algn="ctr"/>
            <a:r>
              <a:rPr lang="en-US" sz="900" dirty="0" smtClean="0">
                <a:latin typeface="BOSSHOLE"/>
                <a:cs typeface="BOSSHOLE"/>
                <a:sym typeface="Wingdings"/>
              </a:rPr>
              <a:t>*We will be celebrating Valentines day </a:t>
            </a:r>
            <a:r>
              <a:rPr lang="en-US" sz="900" dirty="0" smtClean="0">
                <a:latin typeface="BOSSHOLE"/>
                <a:cs typeface="BOSSHOLE"/>
                <a:sym typeface="Wingdings"/>
              </a:rPr>
              <a:t>This</a:t>
            </a:r>
            <a:r>
              <a:rPr lang="en-US" sz="900" dirty="0" smtClean="0">
                <a:latin typeface="BOSSHOLE"/>
                <a:cs typeface="BOSSHOLE"/>
                <a:sym typeface="Wingdings"/>
              </a:rPr>
              <a:t> </a:t>
            </a:r>
            <a:r>
              <a:rPr lang="en-US" sz="900" dirty="0" smtClean="0">
                <a:latin typeface="BOSSHOLE"/>
                <a:cs typeface="BOSSHOLE"/>
                <a:sym typeface="Wingdings"/>
              </a:rPr>
              <a:t>Friday, </a:t>
            </a:r>
            <a:r>
              <a:rPr lang="en-US" sz="900" b="1" dirty="0" smtClean="0">
                <a:latin typeface="BOSSHOLE"/>
                <a:cs typeface="BOSSHOLE"/>
                <a:sym typeface="Wingdings"/>
              </a:rPr>
              <a:t>February 12</a:t>
            </a:r>
            <a:r>
              <a:rPr lang="en-US" sz="900" b="1" baseline="30000" dirty="0" smtClean="0">
                <a:latin typeface="BOSSHOLE"/>
                <a:cs typeface="BOSSHOLE"/>
                <a:sym typeface="Wingdings"/>
              </a:rPr>
              <a:t>th</a:t>
            </a:r>
            <a:r>
              <a:rPr lang="en-US" sz="900" dirty="0" smtClean="0">
                <a:latin typeface="BOSSHOLE"/>
                <a:cs typeface="BOSSHOLE"/>
                <a:sym typeface="Wingdings"/>
              </a:rPr>
              <a:t>. Please send in all valentines cards by that Day so we can complete our exchange in the morning. </a:t>
            </a:r>
          </a:p>
          <a:p>
            <a:pPr algn="ctr"/>
            <a:endParaRPr lang="en-US" sz="900" dirty="0">
              <a:latin typeface="BOSSHOLE"/>
              <a:cs typeface="BOSSHOLE"/>
              <a:sym typeface="Wingdings"/>
            </a:endParaRPr>
          </a:p>
          <a:p>
            <a:pPr algn="ctr"/>
            <a:r>
              <a:rPr lang="en-US" sz="900" dirty="0">
                <a:latin typeface="BOSSHOLE"/>
                <a:cs typeface="BOSSHOLE"/>
                <a:sym typeface="Wingdings"/>
              </a:rPr>
              <a:t>*</a:t>
            </a:r>
            <a:r>
              <a:rPr lang="en-US" sz="900" dirty="0" smtClean="0">
                <a:latin typeface="BOSSHOLE"/>
                <a:cs typeface="BOSSHOLE"/>
                <a:sym typeface="Wingdings"/>
              </a:rPr>
              <a:t>President’s Day is on Monday, February 15</a:t>
            </a:r>
            <a:r>
              <a:rPr lang="en-US" sz="900" baseline="30000" dirty="0" smtClean="0">
                <a:latin typeface="BOSSHOLE"/>
                <a:cs typeface="BOSSHOLE"/>
                <a:sym typeface="Wingdings"/>
              </a:rPr>
              <a:t>th</a:t>
            </a:r>
            <a:r>
              <a:rPr lang="en-US" sz="900" dirty="0" smtClean="0">
                <a:latin typeface="BOSSHOLE"/>
                <a:cs typeface="BOSSHOLE"/>
                <a:sym typeface="Wingdings"/>
              </a:rPr>
              <a:t> so we will have no school. </a:t>
            </a:r>
          </a:p>
          <a:p>
            <a:pPr algn="ctr"/>
            <a:endParaRPr lang="en-US" sz="900" dirty="0" smtClean="0">
              <a:latin typeface="BOSSHOLE"/>
              <a:cs typeface="BOSSHOLE"/>
              <a:sym typeface="Wingdings"/>
            </a:endParaRPr>
          </a:p>
          <a:p>
            <a:pPr algn="ctr"/>
            <a:r>
              <a:rPr lang="en-US" sz="900" dirty="0" smtClean="0">
                <a:latin typeface="BOSSHOLE"/>
                <a:cs typeface="BOSSHOLE"/>
                <a:sym typeface="Wingdings"/>
              </a:rPr>
              <a:t>*Our class website is currently being re-done. If you need a larger homework page or IRLA reading list please write a note in the planner or send me a text on REMIND. I will let you know once it has been updated. </a:t>
            </a:r>
            <a:endParaRPr lang="en-US" sz="900" dirty="0" smtClean="0">
              <a:latin typeface="BOSSHOLE"/>
              <a:cs typeface="BOSSHOLE"/>
            </a:endParaRPr>
          </a:p>
          <a:p>
            <a:endParaRPr lang="en-US" sz="900" dirty="0" smtClean="0">
              <a:latin typeface="BOSSHOLE"/>
              <a:cs typeface="BOSSHOLE"/>
            </a:endParaRPr>
          </a:p>
        </p:txBody>
      </p:sp>
    </p:spTree>
    <p:extLst>
      <p:ext uri="{BB962C8B-B14F-4D97-AF65-F5344CB8AC3E}">
        <p14:creationId xmlns:p14="http://schemas.microsoft.com/office/powerpoint/2010/main" val="3832043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1286</TotalTime>
  <Words>379</Words>
  <Application>Microsoft Macintosh PowerPoint</Application>
  <PresentationFormat>Custom</PresentationFormat>
  <Paragraphs>52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Martinez</dc:creator>
  <cp:lastModifiedBy>Office of Technology and Information Services</cp:lastModifiedBy>
  <cp:revision>111</cp:revision>
  <cp:lastPrinted>2016-02-08T19:43:56Z</cp:lastPrinted>
  <dcterms:created xsi:type="dcterms:W3CDTF">2013-07-02T14:49:06Z</dcterms:created>
  <dcterms:modified xsi:type="dcterms:W3CDTF">2016-02-08T19:43:59Z</dcterms:modified>
</cp:coreProperties>
</file>